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9" r:id="rId9"/>
    <p:sldId id="271" r:id="rId10"/>
    <p:sldId id="272" r:id="rId11"/>
    <p:sldId id="273" r:id="rId12"/>
    <p:sldId id="274" r:id="rId13"/>
    <p:sldId id="275" r:id="rId14"/>
    <p:sldId id="279" r:id="rId15"/>
    <p:sldId id="280" r:id="rId16"/>
    <p:sldId id="281" r:id="rId17"/>
    <p:sldId id="282" r:id="rId18"/>
    <p:sldId id="284" r:id="rId19"/>
    <p:sldId id="285" r:id="rId20"/>
    <p:sldId id="286" r:id="rId21"/>
    <p:sldId id="288" r:id="rId22"/>
    <p:sldId id="289" r:id="rId23"/>
    <p:sldId id="294" r:id="rId24"/>
    <p:sldId id="295" r:id="rId25"/>
    <p:sldId id="300" r:id="rId26"/>
    <p:sldId id="301" r:id="rId27"/>
    <p:sldId id="302" r:id="rId28"/>
    <p:sldId id="305" r:id="rId29"/>
    <p:sldId id="306" r:id="rId30"/>
    <p:sldId id="308" r:id="rId31"/>
    <p:sldId id="315" r:id="rId32"/>
  </p:sldIdLst>
  <p:sldSz cx="18288000" cy="10287000"/>
  <p:notesSz cx="6858000" cy="9144000"/>
  <p:embeddedFontLst>
    <p:embeddedFont>
      <p:font typeface="Aerospace bold" panose="020B0604020202020204" charset="-128"/>
      <p:regular r:id="rId33"/>
    </p:embeddedFont>
    <p:embeddedFont>
      <p:font typeface="Poppins Bold" panose="020B0604020202020204" charset="0"/>
      <p:regular r:id="rId34"/>
    </p:embeddedFont>
    <p:embeddedFont>
      <p:font typeface="Sukar" panose="020B0604020202020204" charset="0"/>
      <p:regular r:id="rId35"/>
    </p:embeddedFont>
    <p:embeddedFont>
      <p:font typeface="Sukar Bold" panose="020B0604020202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946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sv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svg"/><Relationship Id="rId3" Type="http://schemas.openxmlformats.org/officeDocument/2006/relationships/image" Target="../media/image2.sv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27.svg"/><Relationship Id="rId4" Type="http://schemas.openxmlformats.org/officeDocument/2006/relationships/image" Target="../media/image4.png"/><Relationship Id="rId9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33.png"/><Relationship Id="rId4" Type="http://schemas.openxmlformats.org/officeDocument/2006/relationships/image" Target="../media/image4.png"/><Relationship Id="rId9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12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41.png"/><Relationship Id="rId4" Type="http://schemas.openxmlformats.org/officeDocument/2006/relationships/image" Target="../media/image4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-elzebidy/TestingProject-OpenCartDemo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87564" y="6059890"/>
            <a:ext cx="7910391" cy="1799523"/>
            <a:chOff x="0" y="0"/>
            <a:chExt cx="2083395" cy="473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3395" cy="473948"/>
            </a:xfrm>
            <a:custGeom>
              <a:avLst/>
              <a:gdLst/>
              <a:ahLst/>
              <a:cxnLst/>
              <a:rect l="l" t="t" r="r" b="b"/>
              <a:pathLst>
                <a:path w="2083395" h="473948">
                  <a:moveTo>
                    <a:pt x="48935" y="0"/>
                  </a:moveTo>
                  <a:lnTo>
                    <a:pt x="2034460" y="0"/>
                  </a:lnTo>
                  <a:cubicBezTo>
                    <a:pt x="2061486" y="0"/>
                    <a:pt x="2083395" y="21909"/>
                    <a:pt x="2083395" y="48935"/>
                  </a:cubicBezTo>
                  <a:lnTo>
                    <a:pt x="2083395" y="425013"/>
                  </a:lnTo>
                  <a:cubicBezTo>
                    <a:pt x="2083395" y="452039"/>
                    <a:pt x="2061486" y="473948"/>
                    <a:pt x="2034460" y="473948"/>
                  </a:cubicBezTo>
                  <a:lnTo>
                    <a:pt x="48935" y="473948"/>
                  </a:lnTo>
                  <a:cubicBezTo>
                    <a:pt x="21909" y="473948"/>
                    <a:pt x="0" y="452039"/>
                    <a:pt x="0" y="425013"/>
                  </a:cubicBezTo>
                  <a:lnTo>
                    <a:pt x="0" y="48935"/>
                  </a:lnTo>
                  <a:cubicBezTo>
                    <a:pt x="0" y="21909"/>
                    <a:pt x="21909" y="0"/>
                    <a:pt x="48935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83395" cy="502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946210" y="8611887"/>
            <a:ext cx="4790618" cy="694829"/>
            <a:chOff x="0" y="0"/>
            <a:chExt cx="1261727" cy="18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36302" y="8716662"/>
            <a:ext cx="495508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Instructor: Abdelrahman Ayman</a:t>
            </a:r>
          </a:p>
          <a:p>
            <a:pPr algn="ctr">
              <a:lnSpc>
                <a:spcPts val="3523"/>
              </a:lnSpc>
              <a:spcBef>
                <a:spcPct val="0"/>
              </a:spcBef>
            </a:pPr>
            <a:endParaRPr lang="en-US" sz="2516" b="1" dirty="0">
              <a:solidFill>
                <a:srgbClr val="123D70"/>
              </a:solidFill>
              <a:latin typeface="Sukar Bold"/>
              <a:ea typeface="Sukar Bold"/>
              <a:cs typeface="Sukar Bold"/>
              <a:sym typeface="Sukar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736829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5984713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0" y="0"/>
            <a:ext cx="3942647" cy="2214071"/>
          </a:xfrm>
          <a:custGeom>
            <a:avLst/>
            <a:gdLst/>
            <a:ahLst/>
            <a:cxnLst/>
            <a:rect l="l" t="t" r="r" b="b"/>
            <a:pathLst>
              <a:path w="3942647" h="2214071">
                <a:moveTo>
                  <a:pt x="0" y="0"/>
                </a:moveTo>
                <a:lnTo>
                  <a:pt x="3942647" y="0"/>
                </a:lnTo>
                <a:lnTo>
                  <a:pt x="3942647" y="2214071"/>
                </a:lnTo>
                <a:lnTo>
                  <a:pt x="0" y="2214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53238" y="2214071"/>
            <a:ext cx="11825601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GRADUATION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26887" y="6126369"/>
            <a:ext cx="6373919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Presented by</a:t>
            </a:r>
          </a:p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ONL3_SWD6_G3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49204" y="3745065"/>
            <a:ext cx="6153725" cy="4299350"/>
          </a:xfrm>
          <a:custGeom>
            <a:avLst/>
            <a:gdLst/>
            <a:ahLst/>
            <a:cxnLst/>
            <a:rect l="l" t="t" r="r" b="b"/>
            <a:pathLst>
              <a:path w="6153725" h="4299350">
                <a:moveTo>
                  <a:pt x="0" y="0"/>
                </a:moveTo>
                <a:lnTo>
                  <a:pt x="6153725" y="0"/>
                </a:lnTo>
                <a:lnTo>
                  <a:pt x="6153725" y="4299350"/>
                </a:lnTo>
                <a:lnTo>
                  <a:pt x="0" y="4299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31" r="-15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347168" y="3678390"/>
            <a:ext cx="7018176" cy="500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2"/>
              </a:lnSpc>
            </a:pPr>
            <a:r>
              <a:rPr lang="en-US" sz="3587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Database testing is a type of software testing that focuses on verifying the accuracy, reliability, performance, and security of a database system. It ensures that the data stored in the database is consistent, valid, and can be correctly manipulated according to business requirements.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DATABASE TESTING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50E16-4D23-D0E7-DCFE-7F51C52431AE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DE630CD-F547-5235-9312-D1B61B96107E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8" name="Group 21">
                <a:extLst>
                  <a:ext uri="{FF2B5EF4-FFF2-40B4-BE49-F238E27FC236}">
                    <a16:creationId xmlns:a16="http://schemas.microsoft.com/office/drawing/2014/main" id="{C5E04683-0C6D-1AAC-E0AB-72B95EAE9A87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0" name="Freeform 22">
                  <a:extLst>
                    <a:ext uri="{FF2B5EF4-FFF2-40B4-BE49-F238E27FC236}">
                      <a16:creationId xmlns:a16="http://schemas.microsoft.com/office/drawing/2014/main" id="{46741374-DD34-9BE8-A622-B26218E767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23">
                  <a:extLst>
                    <a:ext uri="{FF2B5EF4-FFF2-40B4-BE49-F238E27FC236}">
                      <a16:creationId xmlns:a16="http://schemas.microsoft.com/office/drawing/2014/main" id="{2E749988-1E4F-692A-DB54-EA7DCD7B0A7D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9" name="TextBox 24">
                <a:extLst>
                  <a:ext uri="{FF2B5EF4-FFF2-40B4-BE49-F238E27FC236}">
                    <a16:creationId xmlns:a16="http://schemas.microsoft.com/office/drawing/2014/main" id="{97A1D9C2-7467-259F-EC08-0DAB2CBF82F9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id="{4569694B-1D80-06FF-3FA1-B3AB7FC1CEED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442039" y="1907617"/>
            <a:ext cx="10192694" cy="1136417"/>
            <a:chOff x="0" y="0"/>
            <a:chExt cx="268449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4496" cy="299303"/>
            </a:xfrm>
            <a:custGeom>
              <a:avLst/>
              <a:gdLst/>
              <a:ahLst/>
              <a:cxnLst/>
              <a:rect l="l" t="t" r="r" b="b"/>
              <a:pathLst>
                <a:path w="2684496" h="299303">
                  <a:moveTo>
                    <a:pt x="75956" y="0"/>
                  </a:moveTo>
                  <a:lnTo>
                    <a:pt x="2608540" y="0"/>
                  </a:lnTo>
                  <a:cubicBezTo>
                    <a:pt x="2628685" y="0"/>
                    <a:pt x="2648004" y="8002"/>
                    <a:pt x="2662249" y="22247"/>
                  </a:cubicBezTo>
                  <a:cubicBezTo>
                    <a:pt x="2676493" y="36491"/>
                    <a:pt x="2684496" y="55811"/>
                    <a:pt x="2684496" y="75956"/>
                  </a:cubicBezTo>
                  <a:lnTo>
                    <a:pt x="2684496" y="223348"/>
                  </a:lnTo>
                  <a:cubicBezTo>
                    <a:pt x="2684496" y="243492"/>
                    <a:pt x="2676493" y="262812"/>
                    <a:pt x="2662249" y="277056"/>
                  </a:cubicBezTo>
                  <a:cubicBezTo>
                    <a:pt x="2648004" y="291301"/>
                    <a:pt x="2628685" y="299303"/>
                    <a:pt x="2608540" y="299303"/>
                  </a:cubicBezTo>
                  <a:lnTo>
                    <a:pt x="75956" y="299303"/>
                  </a:lnTo>
                  <a:cubicBezTo>
                    <a:pt x="55811" y="299303"/>
                    <a:pt x="36491" y="291301"/>
                    <a:pt x="22247" y="277056"/>
                  </a:cubicBezTo>
                  <a:cubicBezTo>
                    <a:pt x="8002" y="262812"/>
                    <a:pt x="0" y="243492"/>
                    <a:pt x="0" y="223348"/>
                  </a:cubicBezTo>
                  <a:lnTo>
                    <a:pt x="0" y="75956"/>
                  </a:lnTo>
                  <a:cubicBezTo>
                    <a:pt x="0" y="55811"/>
                    <a:pt x="8002" y="36491"/>
                    <a:pt x="22247" y="22247"/>
                  </a:cubicBezTo>
                  <a:cubicBezTo>
                    <a:pt x="36491" y="8002"/>
                    <a:pt x="55811" y="0"/>
                    <a:pt x="75956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68449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29538" y="1723426"/>
            <a:ext cx="10711572" cy="1136417"/>
            <a:chOff x="0" y="0"/>
            <a:chExt cx="2821155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21155" cy="299303"/>
            </a:xfrm>
            <a:custGeom>
              <a:avLst/>
              <a:gdLst/>
              <a:ahLst/>
              <a:cxnLst/>
              <a:rect l="l" t="t" r="r" b="b"/>
              <a:pathLst>
                <a:path w="2821155" h="299303">
                  <a:moveTo>
                    <a:pt x="72276" y="0"/>
                  </a:moveTo>
                  <a:lnTo>
                    <a:pt x="2748879" y="0"/>
                  </a:lnTo>
                  <a:cubicBezTo>
                    <a:pt x="2788796" y="0"/>
                    <a:pt x="2821155" y="32359"/>
                    <a:pt x="2821155" y="72276"/>
                  </a:cubicBezTo>
                  <a:lnTo>
                    <a:pt x="2821155" y="227027"/>
                  </a:lnTo>
                  <a:cubicBezTo>
                    <a:pt x="2821155" y="246196"/>
                    <a:pt x="2813540" y="264580"/>
                    <a:pt x="2799985" y="278134"/>
                  </a:cubicBezTo>
                  <a:cubicBezTo>
                    <a:pt x="2786431" y="291688"/>
                    <a:pt x="2768047" y="299303"/>
                    <a:pt x="2748879" y="299303"/>
                  </a:cubicBezTo>
                  <a:lnTo>
                    <a:pt x="72276" y="299303"/>
                  </a:lnTo>
                  <a:cubicBezTo>
                    <a:pt x="53107" y="299303"/>
                    <a:pt x="34724" y="291688"/>
                    <a:pt x="21169" y="278134"/>
                  </a:cubicBezTo>
                  <a:cubicBezTo>
                    <a:pt x="7615" y="264580"/>
                    <a:pt x="0" y="246196"/>
                    <a:pt x="0" y="227027"/>
                  </a:cubicBezTo>
                  <a:lnTo>
                    <a:pt x="0" y="72276"/>
                  </a:lnTo>
                  <a:cubicBezTo>
                    <a:pt x="0" y="53107"/>
                    <a:pt x="7615" y="34724"/>
                    <a:pt x="21169" y="21169"/>
                  </a:cubicBezTo>
                  <a:cubicBezTo>
                    <a:pt x="34724" y="7615"/>
                    <a:pt x="53107" y="0"/>
                    <a:pt x="72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821155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35154" y="2051382"/>
            <a:ext cx="9606464" cy="70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THE PROCESS OF DATABASE TESTING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42039" y="3101184"/>
            <a:ext cx="9899579" cy="696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545" lvl="1" indent="-432273" algn="l">
              <a:lnSpc>
                <a:spcPts val="9650"/>
              </a:lnSpc>
              <a:buFont typeface="Arial"/>
              <a:buChar char="•"/>
            </a:pPr>
            <a:r>
              <a:rPr lang="en-US" sz="4004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Environment Preparation</a:t>
            </a:r>
          </a:p>
          <a:p>
            <a:pPr marL="844436" lvl="1" indent="-422218" algn="l">
              <a:lnSpc>
                <a:spcPts val="9426"/>
              </a:lnSpc>
              <a:buFont typeface="Arial"/>
              <a:buChar char="•"/>
            </a:pPr>
            <a:r>
              <a:rPr lang="en-US" sz="3911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 Case Design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 Execution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Result Analysis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Reporting</a:t>
            </a:r>
          </a:p>
          <a:p>
            <a:pPr algn="l">
              <a:lnSpc>
                <a:spcPts val="9650"/>
              </a:lnSpc>
            </a:pPr>
            <a:endParaRPr lang="en-US" sz="3818" b="1">
              <a:solidFill>
                <a:srgbClr val="204295"/>
              </a:solidFill>
              <a:latin typeface="Sukar Bold"/>
              <a:ea typeface="Sukar Bold"/>
              <a:cs typeface="Sukar Bold"/>
              <a:sym typeface="Sukar 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5DF6D0-27BD-5B6F-CFF9-2D2A5F28C227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27C15D-B6AB-6CC2-5986-A1C30D991C95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>
                <a:extLst>
                  <a:ext uri="{FF2B5EF4-FFF2-40B4-BE49-F238E27FC236}">
                    <a16:creationId xmlns:a16="http://schemas.microsoft.com/office/drawing/2014/main" id="{C5CD9660-B642-DA51-8B2A-E781599B2DF2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>
                  <a:extLst>
                    <a:ext uri="{FF2B5EF4-FFF2-40B4-BE49-F238E27FC236}">
                      <a16:creationId xmlns:a16="http://schemas.microsoft.com/office/drawing/2014/main" id="{4BF0A755-2922-B88F-A306-07FAD941A1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>
                  <a:extLst>
                    <a:ext uri="{FF2B5EF4-FFF2-40B4-BE49-F238E27FC236}">
                      <a16:creationId xmlns:a16="http://schemas.microsoft.com/office/drawing/2014/main" id="{2697CE57-5031-6FFF-79DF-F851152FAA4A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4D7D6A21-65D4-CA9E-2331-6DDE131B23E1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19D64B06-3A90-5167-52AA-5CB7E354AE7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99131" y="3021768"/>
            <a:ext cx="4258864" cy="3015400"/>
          </a:xfrm>
          <a:custGeom>
            <a:avLst/>
            <a:gdLst/>
            <a:ahLst/>
            <a:cxnLst/>
            <a:rect l="l" t="t" r="r" b="b"/>
            <a:pathLst>
              <a:path w="4258864" h="3015400">
                <a:moveTo>
                  <a:pt x="0" y="0"/>
                </a:moveTo>
                <a:lnTo>
                  <a:pt x="4258864" y="0"/>
                </a:lnTo>
                <a:lnTo>
                  <a:pt x="4258864" y="3015400"/>
                </a:lnTo>
                <a:lnTo>
                  <a:pt x="0" y="301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614164" y="3555168"/>
            <a:ext cx="7074627" cy="5402360"/>
          </a:xfrm>
          <a:custGeom>
            <a:avLst/>
            <a:gdLst/>
            <a:ahLst/>
            <a:cxnLst/>
            <a:rect l="l" t="t" r="r" b="b"/>
            <a:pathLst>
              <a:path w="7074627" h="5402360">
                <a:moveTo>
                  <a:pt x="0" y="0"/>
                </a:moveTo>
                <a:lnTo>
                  <a:pt x="7074627" y="0"/>
                </a:lnTo>
                <a:lnTo>
                  <a:pt x="7074627" y="5402359"/>
                </a:lnTo>
                <a:lnTo>
                  <a:pt x="0" y="5402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99131" y="6199093"/>
            <a:ext cx="8144869" cy="2802834"/>
          </a:xfrm>
          <a:custGeom>
            <a:avLst/>
            <a:gdLst/>
            <a:ahLst/>
            <a:cxnLst/>
            <a:rect l="l" t="t" r="r" b="b"/>
            <a:pathLst>
              <a:path w="8144869" h="2802834">
                <a:moveTo>
                  <a:pt x="0" y="0"/>
                </a:moveTo>
                <a:lnTo>
                  <a:pt x="8144869" y="0"/>
                </a:lnTo>
                <a:lnTo>
                  <a:pt x="8144869" y="2802834"/>
                </a:lnTo>
                <a:lnTo>
                  <a:pt x="0" y="2802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SAMPLES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829DF-58F1-9157-656A-7C3CEE35ECFC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C5D254-C8B1-3037-50A9-1C4FCFE7CC4C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C454034C-53DC-64B1-9D3A-1F0D161EEB98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E47FF7B5-FFCA-B419-3208-7626A298B95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8BE3797C-502F-DF73-83D7-4DE414ACF0FD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423541C0-AB68-7F53-9E58-7BF7DF2D22C2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7F8F41C9-DF7C-63A5-2193-257A3EF1285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754552" y="6530266"/>
            <a:ext cx="10527591" cy="2207692"/>
          </a:xfrm>
          <a:custGeom>
            <a:avLst/>
            <a:gdLst/>
            <a:ahLst/>
            <a:cxnLst/>
            <a:rect l="l" t="t" r="r" b="b"/>
            <a:pathLst>
              <a:path w="10527591" h="2207692">
                <a:moveTo>
                  <a:pt x="0" y="0"/>
                </a:moveTo>
                <a:lnTo>
                  <a:pt x="10527591" y="0"/>
                </a:lnTo>
                <a:lnTo>
                  <a:pt x="10527591" y="2207692"/>
                </a:lnTo>
                <a:lnTo>
                  <a:pt x="0" y="2207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23069" y="3173256"/>
            <a:ext cx="9128990" cy="2833135"/>
          </a:xfrm>
          <a:custGeom>
            <a:avLst/>
            <a:gdLst/>
            <a:ahLst/>
            <a:cxnLst/>
            <a:rect l="l" t="t" r="r" b="b"/>
            <a:pathLst>
              <a:path w="9128990" h="2833135">
                <a:moveTo>
                  <a:pt x="0" y="0"/>
                </a:moveTo>
                <a:lnTo>
                  <a:pt x="9128991" y="0"/>
                </a:lnTo>
                <a:lnTo>
                  <a:pt x="9128991" y="2833135"/>
                </a:lnTo>
                <a:lnTo>
                  <a:pt x="0" y="28331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624229" y="3173256"/>
            <a:ext cx="4433761" cy="3250250"/>
          </a:xfrm>
          <a:custGeom>
            <a:avLst/>
            <a:gdLst/>
            <a:ahLst/>
            <a:cxnLst/>
            <a:rect l="l" t="t" r="r" b="b"/>
            <a:pathLst>
              <a:path w="4433761" h="3250250">
                <a:moveTo>
                  <a:pt x="0" y="0"/>
                </a:moveTo>
                <a:lnTo>
                  <a:pt x="4433761" y="0"/>
                </a:lnTo>
                <a:lnTo>
                  <a:pt x="4433761" y="3250250"/>
                </a:lnTo>
                <a:lnTo>
                  <a:pt x="0" y="3250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8" r="-1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SAMPLES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7AD7DF-F5E2-C464-056C-56649D0E6CBF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0CE14AF-D5CC-C16A-5448-4C640E26160D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DDEA47EB-24EC-B0BD-24E1-80A79ABAFBE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C97B2E9C-10F8-6042-E64A-C3E23806DE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F3E39B47-C73A-628E-E096-37625ED020DB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CBCBEEF1-D6D2-C402-95C0-30E683D3DB0B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A8623212-A9C1-9659-D251-673AED3AE9FD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156999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API TESTING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117975" y="2634257"/>
            <a:ext cx="6204450" cy="68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83"/>
              </a:lnSpc>
            </a:pPr>
            <a:r>
              <a:rPr lang="en-US" sz="4218" b="1" dirty="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API Testing?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1660" y="3966270"/>
            <a:ext cx="11450241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Testing API functionality and responses</a:t>
            </a:r>
          </a:p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Ensuring correct request/response behavior</a:t>
            </a:r>
          </a:p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Validating business logic without UI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775DE4-3FBA-5493-AB32-5F4D4729EA48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90A90A-8B11-5303-7A39-DE91BCF42F3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54562966-3F0C-E425-859B-83FAE3C110B6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E9F63F41-BE87-122C-1B6C-F9D26ECB5A9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32D4934D-F30E-082D-C41B-CBBEEA84CE20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A9408E86-CE5F-C70A-3278-6758058D9B92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6FD3680D-6F7B-3B4F-592B-26AE178DA785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382382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OUR API PROJECT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68ABDD-0139-DC28-3AB0-928C1A4AB18B}"/>
              </a:ext>
            </a:extLst>
          </p:cNvPr>
          <p:cNvGrpSpPr/>
          <p:nvPr/>
        </p:nvGrpSpPr>
        <p:grpSpPr>
          <a:xfrm>
            <a:off x="3469565" y="3048221"/>
            <a:ext cx="10598639" cy="666849"/>
            <a:chOff x="3469565" y="3048221"/>
            <a:chExt cx="10598639" cy="666849"/>
          </a:xfrm>
        </p:grpSpPr>
        <p:sp>
          <p:nvSpPr>
            <p:cNvPr id="20" name="TextBox 20"/>
            <p:cNvSpPr txBox="1"/>
            <p:nvPr/>
          </p:nvSpPr>
          <p:spPr>
            <a:xfrm>
              <a:off x="4664342" y="3048221"/>
              <a:ext cx="94038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Project Name: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 Automation Exercise API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3469565" y="3133835"/>
              <a:ext cx="637427" cy="529066"/>
            </a:xfrm>
            <a:prstGeom prst="rect">
              <a:avLst/>
            </a:pr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5E9EAB-9B32-5BA1-B95A-34275BA03D1A}"/>
              </a:ext>
            </a:extLst>
          </p:cNvPr>
          <p:cNvGrpSpPr/>
          <p:nvPr/>
        </p:nvGrpSpPr>
        <p:grpSpPr>
          <a:xfrm>
            <a:off x="3462932" y="5168488"/>
            <a:ext cx="12253617" cy="666849"/>
            <a:chOff x="3462932" y="5942531"/>
            <a:chExt cx="12253617" cy="666849"/>
          </a:xfrm>
        </p:grpSpPr>
        <p:sp>
          <p:nvSpPr>
            <p:cNvPr id="22" name="AutoShape 22"/>
            <p:cNvSpPr/>
            <p:nvPr/>
          </p:nvSpPr>
          <p:spPr>
            <a:xfrm>
              <a:off x="3462932" y="6051751"/>
              <a:ext cx="637427" cy="454638"/>
            </a:xfrm>
            <a:prstGeom prst="rect">
              <a:avLst/>
            </a:prstGeom>
            <a:solidFill>
              <a:srgbClr val="56AA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664342" y="5942531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Main HTTP Methods: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GET – POST – PUT – DELETE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9F8262-F546-5CAD-69C3-234BD7A05147}"/>
              </a:ext>
            </a:extLst>
          </p:cNvPr>
          <p:cNvGrpSpPr/>
          <p:nvPr/>
        </p:nvGrpSpPr>
        <p:grpSpPr>
          <a:xfrm>
            <a:off x="3462932" y="7288755"/>
            <a:ext cx="12236688" cy="635000"/>
            <a:chOff x="3462932" y="7288755"/>
            <a:chExt cx="12236688" cy="635000"/>
          </a:xfrm>
        </p:grpSpPr>
        <p:sp>
          <p:nvSpPr>
            <p:cNvPr id="23" name="AutoShape 23"/>
            <p:cNvSpPr/>
            <p:nvPr/>
          </p:nvSpPr>
          <p:spPr>
            <a:xfrm>
              <a:off x="3462932" y="7449364"/>
              <a:ext cx="637427" cy="454071"/>
            </a:xfrm>
            <a:prstGeom prst="rect">
              <a:avLst/>
            </a:prstGeom>
            <a:solidFill>
              <a:srgbClr val="3390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647413" y="7288755"/>
              <a:ext cx="11052207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199"/>
                </a:lnSpc>
              </a:pPr>
              <a:r>
                <a:rPr lang="en-US" sz="3999" b="1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Tools:</a:t>
              </a:r>
              <a:r>
                <a:rPr lang="en-US" sz="3999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 Postman - Newman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5B3422-1BA6-6649-9FB8-A6CD69305D10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06BB157-C7A6-8CB6-3438-61634468BDFC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>
                <a:extLst>
                  <a:ext uri="{FF2B5EF4-FFF2-40B4-BE49-F238E27FC236}">
                    <a16:creationId xmlns:a16="http://schemas.microsoft.com/office/drawing/2014/main" id="{4C3B41F8-B5D5-FF6E-FFC0-10FEFEF51007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>
                  <a:extLst>
                    <a:ext uri="{FF2B5EF4-FFF2-40B4-BE49-F238E27FC236}">
                      <a16:creationId xmlns:a16="http://schemas.microsoft.com/office/drawing/2014/main" id="{0E4B770B-C8E5-D348-2EB8-00C983CBE77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>
                  <a:extLst>
                    <a:ext uri="{FF2B5EF4-FFF2-40B4-BE49-F238E27FC236}">
                      <a16:creationId xmlns:a16="http://schemas.microsoft.com/office/drawing/2014/main" id="{7FEC1C92-DDE4-2EC3-61D0-77095E3512EF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3AE1EB95-D6B3-527E-A9CC-19A8C5FEBC63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4" name="AutoShape 25">
              <a:extLst>
                <a:ext uri="{FF2B5EF4-FFF2-40B4-BE49-F238E27FC236}">
                  <a16:creationId xmlns:a16="http://schemas.microsoft.com/office/drawing/2014/main" id="{A5CBABA3-4810-4B50-689A-3CE6BE2518C0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668085" y="54527"/>
            <a:ext cx="6970401" cy="1327755"/>
            <a:chOff x="0" y="0"/>
            <a:chExt cx="9293867" cy="177034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00600" y="331289"/>
              <a:ext cx="7995507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PROJECT STRUCTURE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054D34-BE9D-86F2-99E9-92432938CA81}"/>
              </a:ext>
            </a:extLst>
          </p:cNvPr>
          <p:cNvGrpSpPr/>
          <p:nvPr/>
        </p:nvGrpSpPr>
        <p:grpSpPr>
          <a:xfrm>
            <a:off x="1882968" y="6385191"/>
            <a:ext cx="12782316" cy="1730109"/>
            <a:chOff x="1882968" y="6385191"/>
            <a:chExt cx="12782316" cy="1730109"/>
          </a:xfrm>
        </p:grpSpPr>
        <p:sp>
          <p:nvSpPr>
            <p:cNvPr id="19" name="Freeform 19"/>
            <p:cNvSpPr/>
            <p:nvPr/>
          </p:nvSpPr>
          <p:spPr>
            <a:xfrm>
              <a:off x="2225679" y="6735473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82968" y="6385191"/>
              <a:ext cx="1730109" cy="1730109"/>
            </a:xfrm>
            <a:custGeom>
              <a:avLst/>
              <a:gdLst/>
              <a:ahLst/>
              <a:cxnLst/>
              <a:rect l="l" t="t" r="r" b="b"/>
              <a:pathLst>
                <a:path w="1730109" h="1730109">
                  <a:moveTo>
                    <a:pt x="0" y="0"/>
                  </a:moveTo>
                  <a:lnTo>
                    <a:pt x="1730109" y="0"/>
                  </a:lnTo>
                  <a:lnTo>
                    <a:pt x="1730109" y="1730109"/>
                  </a:lnTo>
                  <a:lnTo>
                    <a:pt x="0" y="173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613077" y="6706898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Authentication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(8 request)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01BEFF3-2C66-7293-439C-ECB4CFEAD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00" y="1714500"/>
            <a:ext cx="6818000" cy="7091816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103830C-387C-36C4-95B8-76B7DABEDDC6}"/>
              </a:ext>
            </a:extLst>
          </p:cNvPr>
          <p:cNvGrpSpPr/>
          <p:nvPr/>
        </p:nvGrpSpPr>
        <p:grpSpPr>
          <a:xfrm>
            <a:off x="2225679" y="2476443"/>
            <a:ext cx="12439605" cy="1058121"/>
            <a:chOff x="2225679" y="2476443"/>
            <a:chExt cx="12439605" cy="1058121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CAC8362-30D9-1FC1-A61F-C4F354E4F22A}"/>
                </a:ext>
              </a:extLst>
            </p:cNvPr>
            <p:cNvSpPr/>
            <p:nvPr/>
          </p:nvSpPr>
          <p:spPr>
            <a:xfrm>
              <a:off x="2225679" y="2505018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23DC26C0-7D0E-7AE6-8216-86DBCE495DD7}"/>
                </a:ext>
              </a:extLst>
            </p:cNvPr>
            <p:cNvSpPr txBox="1"/>
            <p:nvPr/>
          </p:nvSpPr>
          <p:spPr>
            <a:xfrm>
              <a:off x="3613077" y="2476443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Browsing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(4 request)</a:t>
              </a:r>
            </a:p>
          </p:txBody>
        </p:sp>
        <p:pic>
          <p:nvPicPr>
            <p:cNvPr id="43" name="Graphic 42" descr="Internet outline">
              <a:extLst>
                <a:ext uri="{FF2B5EF4-FFF2-40B4-BE49-F238E27FC236}">
                  <a16:creationId xmlns:a16="http://schemas.microsoft.com/office/drawing/2014/main" id="{12FCF380-68DA-A74A-13CA-F404E448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86000" y="2555136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D00A27-7C7C-FCF0-0E26-19DC64E0A1FE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CA47B3-9AC3-A42F-FAD3-BAFA4F49B84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50" name="Group 21">
                <a:extLst>
                  <a:ext uri="{FF2B5EF4-FFF2-40B4-BE49-F238E27FC236}">
                    <a16:creationId xmlns:a16="http://schemas.microsoft.com/office/drawing/2014/main" id="{A00BED14-FBE1-C66C-37B7-8FD4D4A028FA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52" name="Freeform 22">
                  <a:extLst>
                    <a:ext uri="{FF2B5EF4-FFF2-40B4-BE49-F238E27FC236}">
                      <a16:creationId xmlns:a16="http://schemas.microsoft.com/office/drawing/2014/main" id="{4ECA3437-466D-3637-6205-ECA37BD953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TextBox 23">
                  <a:extLst>
                    <a:ext uri="{FF2B5EF4-FFF2-40B4-BE49-F238E27FC236}">
                      <a16:creationId xmlns:a16="http://schemas.microsoft.com/office/drawing/2014/main" id="{7F9006F2-0977-C009-ADFC-F8D0404D09C2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0921FB18-B9A8-6AD1-B36B-1C7C228FA8E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11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49" name="AutoShape 25">
              <a:extLst>
                <a:ext uri="{FF2B5EF4-FFF2-40B4-BE49-F238E27FC236}">
                  <a16:creationId xmlns:a16="http://schemas.microsoft.com/office/drawing/2014/main" id="{26E0409F-6FCE-5858-216E-567668FB4F58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2E1DEA-4817-354A-3F3F-F5105121C4EA}"/>
              </a:ext>
            </a:extLst>
          </p:cNvPr>
          <p:cNvGrpSpPr/>
          <p:nvPr/>
        </p:nvGrpSpPr>
        <p:grpSpPr>
          <a:xfrm>
            <a:off x="2225679" y="4430817"/>
            <a:ext cx="12439605" cy="1058121"/>
            <a:chOff x="2225679" y="3475722"/>
            <a:chExt cx="12439605" cy="1058121"/>
          </a:xfrm>
        </p:grpSpPr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97BAB429-77D4-10F2-9488-01C498F7F2C5}"/>
                </a:ext>
              </a:extLst>
            </p:cNvPr>
            <p:cNvSpPr/>
            <p:nvPr/>
          </p:nvSpPr>
          <p:spPr>
            <a:xfrm>
              <a:off x="2225679" y="3504297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B44432D4-4968-DBE9-64BB-376AB8C47101}"/>
                </a:ext>
              </a:extLst>
            </p:cNvPr>
            <p:cNvSpPr txBox="1"/>
            <p:nvPr/>
          </p:nvSpPr>
          <p:spPr>
            <a:xfrm>
              <a:off x="3613077" y="3475722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Search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(2 request)</a:t>
              </a:r>
            </a:p>
          </p:txBody>
        </p:sp>
        <p:pic>
          <p:nvPicPr>
            <p:cNvPr id="55" name="Graphic 54" descr="Magnifying glass with solid fill">
              <a:extLst>
                <a:ext uri="{FF2B5EF4-FFF2-40B4-BE49-F238E27FC236}">
                  <a16:creationId xmlns:a16="http://schemas.microsoft.com/office/drawing/2014/main" id="{369DE292-2F42-5074-0011-87AD62C95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59494" y="3584655"/>
              <a:ext cx="796106" cy="79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26536" y="223033"/>
            <a:ext cx="6679156" cy="1272278"/>
            <a:chOff x="0" y="0"/>
            <a:chExt cx="8905542" cy="169637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710832" cy="1451912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94710" y="244458"/>
              <a:ext cx="8710832" cy="1451912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71327" y="311079"/>
              <a:ext cx="7661430" cy="92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1"/>
                </a:lnSpc>
              </a:pPr>
              <a:r>
                <a:rPr lang="en-US" sz="3836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SAMPLES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8B0FFC7-7944-9ACE-B74E-333E7A3DDB76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220FAB-8D45-7A5B-1614-8E9D3D5F1747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4" name="Group 21">
                <a:extLst>
                  <a:ext uri="{FF2B5EF4-FFF2-40B4-BE49-F238E27FC236}">
                    <a16:creationId xmlns:a16="http://schemas.microsoft.com/office/drawing/2014/main" id="{D890CC11-FDED-53EA-2264-420AC90BF0F3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6" name="Freeform 22">
                  <a:extLst>
                    <a:ext uri="{FF2B5EF4-FFF2-40B4-BE49-F238E27FC236}">
                      <a16:creationId xmlns:a16="http://schemas.microsoft.com/office/drawing/2014/main" id="{FEFC7D06-1BE4-1E01-1AD9-1F63D0D37C0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TextBox 23">
                  <a:extLst>
                    <a:ext uri="{FF2B5EF4-FFF2-40B4-BE49-F238E27FC236}">
                      <a16:creationId xmlns:a16="http://schemas.microsoft.com/office/drawing/2014/main" id="{9E5174F0-95E6-A365-AAA9-A5DEC94C80E8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5" name="TextBox 24">
                <a:extLst>
                  <a:ext uri="{FF2B5EF4-FFF2-40B4-BE49-F238E27FC236}">
                    <a16:creationId xmlns:a16="http://schemas.microsoft.com/office/drawing/2014/main" id="{F28DE426-CA7B-5FBE-059D-6E4BE0B9BD41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3" name="AutoShape 25">
              <a:extLst>
                <a:ext uri="{FF2B5EF4-FFF2-40B4-BE49-F238E27FC236}">
                  <a16:creationId xmlns:a16="http://schemas.microsoft.com/office/drawing/2014/main" id="{5E10B65C-FDF6-6228-DC16-DFD1CCB68A70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10A04E3-19F4-D615-A305-240CC52BC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74" y="1610942"/>
            <a:ext cx="7090426" cy="73323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72F6F6-F56A-8EE7-8BE9-761B62C4C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981" y="6667500"/>
            <a:ext cx="2544212" cy="202702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BE6547-D18C-3AED-8CF8-0D7736FC24D1}"/>
              </a:ext>
            </a:extLst>
          </p:cNvPr>
          <p:cNvCxnSpPr>
            <a:cxnSpLocks/>
          </p:cNvCxnSpPr>
          <p:nvPr/>
        </p:nvCxnSpPr>
        <p:spPr>
          <a:xfrm>
            <a:off x="4947981" y="6438900"/>
            <a:ext cx="0" cy="2402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B762B05-87F4-7D0B-3A42-0366D7202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1638300"/>
            <a:ext cx="6821145" cy="72998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42EBA4-85CC-FE55-E717-C4A4877DC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6703" y="7454008"/>
            <a:ext cx="2082132" cy="147046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761841" y="222179"/>
            <a:ext cx="6688118" cy="1273985"/>
            <a:chOff x="0" y="0"/>
            <a:chExt cx="8917491" cy="16986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722520" cy="1453860"/>
              <a:chOff x="0" y="0"/>
              <a:chExt cx="1795687" cy="2993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971" y="244786"/>
              <a:ext cx="8722520" cy="1453860"/>
              <a:chOff x="0" y="0"/>
              <a:chExt cx="1795687" cy="2993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72227" y="311701"/>
              <a:ext cx="8050292" cy="924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8"/>
                </a:lnSpc>
              </a:pPr>
              <a:r>
                <a:rPr lang="en-US" sz="3842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RUNNING COLLECTION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2C0CA-94EC-E150-11A2-740B19286F5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BA6B66-D699-3E6D-9856-B81779427BD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8C9DE76E-0907-7B8B-B306-EDC1ACD10D25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37B8AD68-D80B-D478-C5B7-DDEC25D18E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18F8BFB4-06DB-D0A6-A098-6F3AF9ADF5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87CA954F-02D3-BDFE-9336-8CF31A8BC52D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7A853CF5-5AFE-4087-A69F-D56243943E67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D9EA30F-5143-D3C1-9E40-B0A047845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150" y="1754966"/>
            <a:ext cx="10021699" cy="797353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912518" y="137415"/>
            <a:ext cx="6462963" cy="1231096"/>
            <a:chOff x="0" y="0"/>
            <a:chExt cx="8617284" cy="16414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428877" cy="1404916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88407" y="236546"/>
              <a:ext cx="8428877" cy="1404916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49597" y="305602"/>
              <a:ext cx="7779280" cy="888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3712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NEWMAN REPORT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77F590-B64D-5E3A-6614-AF92E427D562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EB7BE80-E7C6-661C-0FB3-9949AADE8059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030DC4D8-0E7A-567D-C2BA-C17BCF658EE3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FA493C76-9B6E-88C5-D411-6737A823B2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8E1CB0BA-7038-9BFF-B327-B83083FE7A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403678E1-1333-5D21-86C7-DC1415E9AD7A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FC2A49EB-2D05-7EF3-D1CB-CF790FF67418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06D1961-6268-0D7D-87F4-33779DABA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289" y="1907422"/>
            <a:ext cx="13255313" cy="672090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OUR TESTEING TEAM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1E8F85-E292-16F2-7457-0F654CC4BB3D}"/>
              </a:ext>
            </a:extLst>
          </p:cNvPr>
          <p:cNvGrpSpPr/>
          <p:nvPr/>
        </p:nvGrpSpPr>
        <p:grpSpPr>
          <a:xfrm>
            <a:off x="5920086" y="5851558"/>
            <a:ext cx="6818001" cy="905149"/>
            <a:chOff x="5920086" y="6324326"/>
            <a:chExt cx="6818001" cy="905149"/>
          </a:xfrm>
        </p:grpSpPr>
        <p:grpSp>
          <p:nvGrpSpPr>
            <p:cNvPr id="10" name="Group 10"/>
            <p:cNvGrpSpPr/>
            <p:nvPr/>
          </p:nvGrpSpPr>
          <p:grpSpPr>
            <a:xfrm>
              <a:off x="5920086" y="6324326"/>
              <a:ext cx="6818001" cy="905149"/>
              <a:chOff x="0" y="0"/>
              <a:chExt cx="1795687" cy="2383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920086" y="6390806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Zahraa Mohamed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73A4A-2203-2AFE-90DA-6F914A542738}"/>
              </a:ext>
            </a:extLst>
          </p:cNvPr>
          <p:cNvGrpSpPr/>
          <p:nvPr/>
        </p:nvGrpSpPr>
        <p:grpSpPr>
          <a:xfrm>
            <a:off x="5682806" y="3828228"/>
            <a:ext cx="7055281" cy="905149"/>
            <a:chOff x="5682806" y="3828228"/>
            <a:chExt cx="7055281" cy="905149"/>
          </a:xfrm>
        </p:grpSpPr>
        <p:grpSp>
          <p:nvGrpSpPr>
            <p:cNvPr id="19" name="Group 19"/>
            <p:cNvGrpSpPr/>
            <p:nvPr/>
          </p:nvGrpSpPr>
          <p:grpSpPr>
            <a:xfrm>
              <a:off x="5920086" y="3828228"/>
              <a:ext cx="6818001" cy="905149"/>
              <a:chOff x="0" y="0"/>
              <a:chExt cx="1795687" cy="23839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682806" y="39518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Areeg Abdo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75557A-DA59-C22F-F3BB-086C404F3450}"/>
              </a:ext>
            </a:extLst>
          </p:cNvPr>
          <p:cNvGrpSpPr/>
          <p:nvPr/>
        </p:nvGrpSpPr>
        <p:grpSpPr>
          <a:xfrm>
            <a:off x="5920086" y="4839893"/>
            <a:ext cx="6818001" cy="905149"/>
            <a:chOff x="5920086" y="5076277"/>
            <a:chExt cx="6818001" cy="905149"/>
          </a:xfrm>
        </p:grpSpPr>
        <p:grpSp>
          <p:nvGrpSpPr>
            <p:cNvPr id="23" name="Group 23"/>
            <p:cNvGrpSpPr/>
            <p:nvPr/>
          </p:nvGrpSpPr>
          <p:grpSpPr>
            <a:xfrm>
              <a:off x="5920086" y="5076277"/>
              <a:ext cx="6818001" cy="905149"/>
              <a:chOff x="0" y="0"/>
              <a:chExt cx="1795687" cy="23839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920086" y="5142757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Reem Salah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A74B7D-FE46-8BD8-752A-7B6234F5BF35}"/>
              </a:ext>
            </a:extLst>
          </p:cNvPr>
          <p:cNvGrpSpPr/>
          <p:nvPr/>
        </p:nvGrpSpPr>
        <p:grpSpPr>
          <a:xfrm>
            <a:off x="5920086" y="6863223"/>
            <a:ext cx="6818001" cy="905149"/>
            <a:chOff x="5920086" y="7098300"/>
            <a:chExt cx="6818001" cy="905149"/>
          </a:xfrm>
        </p:grpSpPr>
        <p:grpSp>
          <p:nvGrpSpPr>
            <p:cNvPr id="27" name="Group 27"/>
            <p:cNvGrpSpPr/>
            <p:nvPr/>
          </p:nvGrpSpPr>
          <p:grpSpPr>
            <a:xfrm>
              <a:off x="5920086" y="7098300"/>
              <a:ext cx="6818001" cy="905149"/>
              <a:chOff x="0" y="0"/>
              <a:chExt cx="1795687" cy="23839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920086" y="72319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Ahmed Atef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14EF50-5D21-DC8C-1AD5-94F95FA50153}"/>
              </a:ext>
            </a:extLst>
          </p:cNvPr>
          <p:cNvGrpSpPr/>
          <p:nvPr/>
        </p:nvGrpSpPr>
        <p:grpSpPr>
          <a:xfrm>
            <a:off x="5920086" y="7874888"/>
            <a:ext cx="6818001" cy="905149"/>
            <a:chOff x="5920086" y="8820424"/>
            <a:chExt cx="6818001" cy="905149"/>
          </a:xfrm>
        </p:grpSpPr>
        <p:grpSp>
          <p:nvGrpSpPr>
            <p:cNvPr id="31" name="Group 31"/>
            <p:cNvGrpSpPr/>
            <p:nvPr/>
          </p:nvGrpSpPr>
          <p:grpSpPr>
            <a:xfrm>
              <a:off x="5920086" y="8820424"/>
              <a:ext cx="6818001" cy="905149"/>
              <a:chOff x="0" y="0"/>
              <a:chExt cx="1795687" cy="23839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5920086" y="8886904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Mahmoud Hamdy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324B68-CA38-28C4-F2A3-AE8E27E064A5}"/>
              </a:ext>
            </a:extLst>
          </p:cNvPr>
          <p:cNvGrpSpPr/>
          <p:nvPr/>
        </p:nvGrpSpPr>
        <p:grpSpPr>
          <a:xfrm>
            <a:off x="5943600" y="8886551"/>
            <a:ext cx="6818001" cy="905149"/>
            <a:chOff x="11546199" y="5533751"/>
            <a:chExt cx="6818001" cy="905149"/>
          </a:xfrm>
        </p:grpSpPr>
        <p:grpSp>
          <p:nvGrpSpPr>
            <p:cNvPr id="35" name="Group 19">
              <a:extLst>
                <a:ext uri="{FF2B5EF4-FFF2-40B4-BE49-F238E27FC236}">
                  <a16:creationId xmlns:a16="http://schemas.microsoft.com/office/drawing/2014/main" id="{82458670-85C9-8F23-755C-4D898936620A}"/>
                </a:ext>
              </a:extLst>
            </p:cNvPr>
            <p:cNvGrpSpPr/>
            <p:nvPr/>
          </p:nvGrpSpPr>
          <p:grpSpPr>
            <a:xfrm>
              <a:off x="11546199" y="5533751"/>
              <a:ext cx="6818001" cy="905149"/>
              <a:chOff x="0" y="0"/>
              <a:chExt cx="1795687" cy="238393"/>
            </a:xfrm>
          </p:grpSpPr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1FE00B16-EC71-7E59-3FF7-71DEBB516548}"/>
                  </a:ext>
                </a:extLst>
              </p:cNvPr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21">
                <a:extLst>
                  <a:ext uri="{FF2B5EF4-FFF2-40B4-BE49-F238E27FC236}">
                    <a16:creationId xmlns:a16="http://schemas.microsoft.com/office/drawing/2014/main" id="{26C218E0-C818-A46F-5D2B-8552064F7AB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D47D74AE-142F-69A0-E8B8-A7457DA23C50}"/>
                </a:ext>
              </a:extLst>
            </p:cNvPr>
            <p:cNvSpPr txBox="1"/>
            <p:nvPr/>
          </p:nvSpPr>
          <p:spPr>
            <a:xfrm>
              <a:off x="11546199" y="5600700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Mohamed Abdelfattah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927157" y="96298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109114" y="4501764"/>
            <a:ext cx="587561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TESTING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1CEFCD-DC48-352F-4BBF-D0D9E2281D1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AB9695-8044-C741-30E2-2555ED23419F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>
                <a:extLst>
                  <a:ext uri="{FF2B5EF4-FFF2-40B4-BE49-F238E27FC236}">
                    <a16:creationId xmlns:a16="http://schemas.microsoft.com/office/drawing/2014/main" id="{0F01340E-1BC1-71D5-A2C0-2B86C4DA0A8B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2624A053-DA16-36FC-C99D-D7781306BC6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C80604F-835F-82E2-9F02-7C753C0C1AD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2" name="TextBox 24">
                <a:extLst>
                  <a:ext uri="{FF2B5EF4-FFF2-40B4-BE49-F238E27FC236}">
                    <a16:creationId xmlns:a16="http://schemas.microsoft.com/office/drawing/2014/main" id="{0D74848A-43DD-CDE7-1430-C7A17325F31C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AAC15FD4-D6F0-028E-30C8-871929BE034E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326841" y="9210675"/>
            <a:ext cx="13713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Page 33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112194" y="7006214"/>
            <a:ext cx="2223154" cy="2223154"/>
          </a:xfrm>
          <a:custGeom>
            <a:avLst/>
            <a:gdLst/>
            <a:ahLst/>
            <a:cxnLst/>
            <a:rect l="l" t="t" r="r" b="b"/>
            <a:pathLst>
              <a:path w="2223154" h="2223154">
                <a:moveTo>
                  <a:pt x="0" y="0"/>
                </a:moveTo>
                <a:lnTo>
                  <a:pt x="2223154" y="0"/>
                </a:lnTo>
                <a:lnTo>
                  <a:pt x="2223154" y="2223154"/>
                </a:lnTo>
                <a:lnTo>
                  <a:pt x="0" y="2223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4366365" y="7130088"/>
            <a:ext cx="2194892" cy="2194892"/>
          </a:xfrm>
          <a:custGeom>
            <a:avLst/>
            <a:gdLst/>
            <a:ahLst/>
            <a:cxnLst/>
            <a:rect l="l" t="t" r="r" b="b"/>
            <a:pathLst>
              <a:path w="2194892" h="2194892">
                <a:moveTo>
                  <a:pt x="0" y="0"/>
                </a:moveTo>
                <a:lnTo>
                  <a:pt x="2194892" y="0"/>
                </a:lnTo>
                <a:lnTo>
                  <a:pt x="2194892" y="2194892"/>
                </a:lnTo>
                <a:lnTo>
                  <a:pt x="0" y="2194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82769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21577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036381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TOOLS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616349-44FD-AB4B-999C-F3B4B98073D7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1B04B82-8614-D214-C399-378D1424BE83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2" name="Group 21">
                <a:extLst>
                  <a:ext uri="{FF2B5EF4-FFF2-40B4-BE49-F238E27FC236}">
                    <a16:creationId xmlns:a16="http://schemas.microsoft.com/office/drawing/2014/main" id="{44FAE4A8-2ACC-9A7C-BD40-32EB26B9A6C1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4" name="Freeform 22">
                  <a:extLst>
                    <a:ext uri="{FF2B5EF4-FFF2-40B4-BE49-F238E27FC236}">
                      <a16:creationId xmlns:a16="http://schemas.microsoft.com/office/drawing/2014/main" id="{98AAD47B-EBB9-903C-5CC3-727D527B4A8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1113506-9EB4-63FD-3E58-121D4A5EB3E8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3" name="TextBox 24">
                <a:extLst>
                  <a:ext uri="{FF2B5EF4-FFF2-40B4-BE49-F238E27FC236}">
                    <a16:creationId xmlns:a16="http://schemas.microsoft.com/office/drawing/2014/main" id="{FD8B3824-000D-C5AC-20B6-06B2476B1475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11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1" name="AutoShape 25">
              <a:extLst>
                <a:ext uri="{FF2B5EF4-FFF2-40B4-BE49-F238E27FC236}">
                  <a16:creationId xmlns:a16="http://schemas.microsoft.com/office/drawing/2014/main" id="{BE8B9A5F-9B1D-5014-AB6D-75C539372CE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7" name="Picture 36" descr="A blue and green swirl logo&#10;&#10;AI-generated content may be incorrect.">
            <a:extLst>
              <a:ext uri="{FF2B5EF4-FFF2-40B4-BE49-F238E27FC236}">
                <a16:creationId xmlns:a16="http://schemas.microsoft.com/office/drawing/2014/main" id="{1D27C88F-0C48-B4F2-47B9-AD452B7632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01" y="7006214"/>
            <a:ext cx="2044557" cy="2044557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6608659" y="4955207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2"/>
                </a:moveTo>
                <a:lnTo>
                  <a:pt x="0" y="2464892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295435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576820" y="4409392"/>
            <a:ext cx="1047412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Project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3A149B-0F68-AE0A-D0DC-65E1C41FA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6851" y="369175"/>
            <a:ext cx="5219969" cy="919168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6835125" y="350391"/>
            <a:ext cx="4330476" cy="1131423"/>
            <a:chOff x="0" y="-28575"/>
            <a:chExt cx="1140537" cy="2979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0537" cy="269413"/>
            </a:xfrm>
            <a:custGeom>
              <a:avLst/>
              <a:gdLst/>
              <a:ahLst/>
              <a:cxnLst/>
              <a:rect l="l" t="t" r="r" b="b"/>
              <a:pathLst>
                <a:path w="1140537" h="269413">
                  <a:moveTo>
                    <a:pt x="134706" y="0"/>
                  </a:moveTo>
                  <a:lnTo>
                    <a:pt x="1005830" y="0"/>
                  </a:lnTo>
                  <a:cubicBezTo>
                    <a:pt x="1080227" y="0"/>
                    <a:pt x="1140537" y="60310"/>
                    <a:pt x="1140537" y="134706"/>
                  </a:cubicBezTo>
                  <a:lnTo>
                    <a:pt x="1140537" y="134706"/>
                  </a:lnTo>
                  <a:cubicBezTo>
                    <a:pt x="1140537" y="170433"/>
                    <a:pt x="1126345" y="204696"/>
                    <a:pt x="1101082" y="229958"/>
                  </a:cubicBezTo>
                  <a:cubicBezTo>
                    <a:pt x="1075820" y="255221"/>
                    <a:pt x="1041557" y="269413"/>
                    <a:pt x="1005830" y="269413"/>
                  </a:cubicBezTo>
                  <a:lnTo>
                    <a:pt x="134706" y="269413"/>
                  </a:lnTo>
                  <a:cubicBezTo>
                    <a:pt x="60310" y="269413"/>
                    <a:pt x="0" y="209103"/>
                    <a:pt x="0" y="134706"/>
                  </a:cubicBezTo>
                  <a:lnTo>
                    <a:pt x="0" y="134706"/>
                  </a:lnTo>
                  <a:cubicBezTo>
                    <a:pt x="0" y="60310"/>
                    <a:pt x="60310" y="0"/>
                    <a:pt x="1347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40537" cy="29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35125" y="650929"/>
            <a:ext cx="4617749" cy="67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BASETEST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B7A4AC-8766-7218-C7AC-5FB61D8B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135" y="1554668"/>
            <a:ext cx="15084113" cy="80254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61448" y="3366452"/>
            <a:ext cx="5648985" cy="924521"/>
            <a:chOff x="0" y="0"/>
            <a:chExt cx="1487799" cy="243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7799" cy="243495"/>
            </a:xfrm>
            <a:custGeom>
              <a:avLst/>
              <a:gdLst/>
              <a:ahLst/>
              <a:cxnLst/>
              <a:rect l="l" t="t" r="r" b="b"/>
              <a:pathLst>
                <a:path w="1487799" h="243495">
                  <a:moveTo>
                    <a:pt x="121748" y="0"/>
                  </a:moveTo>
                  <a:lnTo>
                    <a:pt x="1366051" y="0"/>
                  </a:lnTo>
                  <a:cubicBezTo>
                    <a:pt x="1398340" y="0"/>
                    <a:pt x="1429307" y="12827"/>
                    <a:pt x="1452139" y="35659"/>
                  </a:cubicBezTo>
                  <a:cubicBezTo>
                    <a:pt x="1474972" y="58491"/>
                    <a:pt x="1487799" y="89458"/>
                    <a:pt x="1487799" y="121748"/>
                  </a:cubicBezTo>
                  <a:lnTo>
                    <a:pt x="1487799" y="121748"/>
                  </a:lnTo>
                  <a:cubicBezTo>
                    <a:pt x="1487799" y="188987"/>
                    <a:pt x="1433290" y="243495"/>
                    <a:pt x="1366051" y="243495"/>
                  </a:cubicBezTo>
                  <a:lnTo>
                    <a:pt x="121748" y="243495"/>
                  </a:lnTo>
                  <a:cubicBezTo>
                    <a:pt x="89458" y="243495"/>
                    <a:pt x="58491" y="230668"/>
                    <a:pt x="35659" y="207836"/>
                  </a:cubicBezTo>
                  <a:cubicBezTo>
                    <a:pt x="12827" y="185004"/>
                    <a:pt x="0" y="154037"/>
                    <a:pt x="0" y="121748"/>
                  </a:cubicBezTo>
                  <a:lnTo>
                    <a:pt x="0" y="121748"/>
                  </a:lnTo>
                  <a:cubicBezTo>
                    <a:pt x="0" y="89458"/>
                    <a:pt x="12827" y="58491"/>
                    <a:pt x="35659" y="35659"/>
                  </a:cubicBezTo>
                  <a:cubicBezTo>
                    <a:pt x="58491" y="12827"/>
                    <a:pt x="89458" y="0"/>
                    <a:pt x="121748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87799" cy="272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61448" y="4675389"/>
            <a:ext cx="5584539" cy="910016"/>
            <a:chOff x="0" y="0"/>
            <a:chExt cx="1470825" cy="23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825" cy="239675"/>
            </a:xfrm>
            <a:custGeom>
              <a:avLst/>
              <a:gdLst/>
              <a:ahLst/>
              <a:cxnLst/>
              <a:rect l="l" t="t" r="r" b="b"/>
              <a:pathLst>
                <a:path w="1470825" h="239675">
                  <a:moveTo>
                    <a:pt x="119838" y="0"/>
                  </a:moveTo>
                  <a:lnTo>
                    <a:pt x="1350988" y="0"/>
                  </a:lnTo>
                  <a:cubicBezTo>
                    <a:pt x="1382771" y="0"/>
                    <a:pt x="1413252" y="12626"/>
                    <a:pt x="1435726" y="35100"/>
                  </a:cubicBezTo>
                  <a:cubicBezTo>
                    <a:pt x="1458199" y="57574"/>
                    <a:pt x="1470825" y="88055"/>
                    <a:pt x="1470825" y="119838"/>
                  </a:cubicBezTo>
                  <a:lnTo>
                    <a:pt x="1470825" y="119838"/>
                  </a:lnTo>
                  <a:cubicBezTo>
                    <a:pt x="1470825" y="151620"/>
                    <a:pt x="1458199" y="182102"/>
                    <a:pt x="1435726" y="204575"/>
                  </a:cubicBezTo>
                  <a:cubicBezTo>
                    <a:pt x="1413252" y="227049"/>
                    <a:pt x="1382771" y="239675"/>
                    <a:pt x="1350988" y="239675"/>
                  </a:cubicBezTo>
                  <a:lnTo>
                    <a:pt x="119838" y="239675"/>
                  </a:lnTo>
                  <a:cubicBezTo>
                    <a:pt x="88055" y="239675"/>
                    <a:pt x="57574" y="227049"/>
                    <a:pt x="35100" y="204575"/>
                  </a:cubicBezTo>
                  <a:cubicBezTo>
                    <a:pt x="12626" y="182102"/>
                    <a:pt x="0" y="151620"/>
                    <a:pt x="0" y="119838"/>
                  </a:cubicBezTo>
                  <a:lnTo>
                    <a:pt x="0" y="119838"/>
                  </a:lnTo>
                  <a:cubicBezTo>
                    <a:pt x="0" y="88055"/>
                    <a:pt x="12626" y="57574"/>
                    <a:pt x="35100" y="35100"/>
                  </a:cubicBezTo>
                  <a:cubicBezTo>
                    <a:pt x="57574" y="12626"/>
                    <a:pt x="88055" y="0"/>
                    <a:pt x="119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70825" cy="268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61448" y="3487400"/>
            <a:ext cx="564898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POM.XML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78632" y="4819967"/>
            <a:ext cx="63501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DEPENDENCIES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137822-4431-A798-9343-700B8AF71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62" y="723896"/>
            <a:ext cx="10348536" cy="79029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A748D3-430F-1EB1-9390-7CCC6D8D2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543" y="1148286"/>
            <a:ext cx="14626913" cy="78203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857A4E-24CB-CF71-4F10-BDAAB45C0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1253589"/>
            <a:ext cx="15163800" cy="80836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014036" y="3810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19814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NAVIGATION FEATURE</a:t>
            </a:r>
          </a:p>
        </p:txBody>
      </p:sp>
      <p:pic>
        <p:nvPicPr>
          <p:cNvPr id="16" name="Navigation test">
            <a:hlinkClick r:id="" action="ppaction://media"/>
            <a:extLst>
              <a:ext uri="{FF2B5EF4-FFF2-40B4-BE49-F238E27FC236}">
                <a16:creationId xmlns:a16="http://schemas.microsoft.com/office/drawing/2014/main" id="{60234BC7-AD4B-F139-7A74-770548941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80803" y="927425"/>
            <a:ext cx="14726394" cy="821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93378" y="429302"/>
            <a:ext cx="6736117" cy="805000"/>
            <a:chOff x="0" y="0"/>
            <a:chExt cx="8981490" cy="107333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981490" cy="1073334"/>
              <a:chOff x="0" y="0"/>
              <a:chExt cx="1658052" cy="1981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58052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1658052" h="198146">
                    <a:moveTo>
                      <a:pt x="99073" y="0"/>
                    </a:moveTo>
                    <a:lnTo>
                      <a:pt x="1558979" y="0"/>
                    </a:lnTo>
                    <a:cubicBezTo>
                      <a:pt x="1613696" y="0"/>
                      <a:pt x="1658052" y="44356"/>
                      <a:pt x="1658052" y="99073"/>
                    </a:cubicBezTo>
                    <a:lnTo>
                      <a:pt x="1658052" y="99073"/>
                    </a:lnTo>
                    <a:cubicBezTo>
                      <a:pt x="1658052" y="125349"/>
                      <a:pt x="1647614" y="150548"/>
                      <a:pt x="1629034" y="169128"/>
                    </a:cubicBezTo>
                    <a:cubicBezTo>
                      <a:pt x="1610455" y="187708"/>
                      <a:pt x="1585255" y="198146"/>
                      <a:pt x="1558979" y="198146"/>
                    </a:cubicBezTo>
                    <a:lnTo>
                      <a:pt x="99073" y="198146"/>
                    </a:lnTo>
                    <a:cubicBezTo>
                      <a:pt x="44356" y="198146"/>
                      <a:pt x="0" y="153789"/>
                      <a:pt x="0" y="99073"/>
                    </a:cubicBezTo>
                    <a:lnTo>
                      <a:pt x="0" y="99073"/>
                    </a:lnTo>
                    <a:cubicBezTo>
                      <a:pt x="0" y="44356"/>
                      <a:pt x="44356" y="0"/>
                      <a:pt x="99073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658052" cy="226721"/>
              </a:xfrm>
              <a:prstGeom prst="rect">
                <a:avLst/>
              </a:prstGeom>
            </p:spPr>
            <p:txBody>
              <a:bodyPr lIns="55152" tIns="55152" rIns="55152" bIns="5515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50240"/>
              <a:ext cx="8750050" cy="70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6"/>
                </a:lnSpc>
              </a:pPr>
              <a:r>
                <a:rPr lang="en-US" sz="3147">
                  <a:solidFill>
                    <a:srgbClr val="123D70"/>
                  </a:solidFill>
                  <a:latin typeface="Sukar"/>
                  <a:ea typeface="Sukar"/>
                  <a:cs typeface="Sukar"/>
                  <a:sym typeface="Sukar"/>
                </a:rPr>
                <a:t>ATTACHED SCREENSHOT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ALLURE REPORT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07A39C-D443-FBD9-5F42-5B8126F02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398" y="1324122"/>
            <a:ext cx="4315769" cy="78865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9A3631-C193-C5F9-315D-A209A73E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136" y="1333500"/>
            <a:ext cx="7868748" cy="862132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ALLURE REPORT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4C93D-3CD6-5414-0A72-ABDC3027D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206543"/>
            <a:ext cx="14865090" cy="752937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20086" y="6324326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20086" y="6390806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Data 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920086" y="3828228"/>
            <a:ext cx="6818001" cy="905149"/>
            <a:chOff x="0" y="0"/>
            <a:chExt cx="1795687" cy="2383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20086" y="3894681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STLC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920086" y="5076277"/>
            <a:ext cx="6818001" cy="905149"/>
            <a:chOff x="0" y="0"/>
            <a:chExt cx="1795687" cy="2383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20086" y="5142757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Manual Testing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920086" y="7572375"/>
            <a:ext cx="6818001" cy="905149"/>
            <a:chOff x="0" y="0"/>
            <a:chExt cx="1795687" cy="2383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20086" y="7638855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API Testing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920086" y="8820424"/>
            <a:ext cx="6818001" cy="905149"/>
            <a:chOff x="0" y="0"/>
            <a:chExt cx="1795687" cy="2383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920086" y="8886904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Testing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7217760" cy="858603"/>
            <a:chOff x="0" y="0"/>
            <a:chExt cx="1900974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0974" cy="226134"/>
            </a:xfrm>
            <a:custGeom>
              <a:avLst/>
              <a:gdLst/>
              <a:ahLst/>
              <a:cxnLst/>
              <a:rect l="l" t="t" r="r" b="b"/>
              <a:pathLst>
                <a:path w="1900974" h="226134">
                  <a:moveTo>
                    <a:pt x="107262" y="0"/>
                  </a:moveTo>
                  <a:lnTo>
                    <a:pt x="1793712" y="0"/>
                  </a:lnTo>
                  <a:cubicBezTo>
                    <a:pt x="1822160" y="0"/>
                    <a:pt x="1849442" y="11301"/>
                    <a:pt x="1869558" y="31416"/>
                  </a:cubicBezTo>
                  <a:cubicBezTo>
                    <a:pt x="1889673" y="51532"/>
                    <a:pt x="1900974" y="78814"/>
                    <a:pt x="1900974" y="107262"/>
                  </a:cubicBezTo>
                  <a:lnTo>
                    <a:pt x="1900974" y="118872"/>
                  </a:lnTo>
                  <a:cubicBezTo>
                    <a:pt x="1900974" y="147320"/>
                    <a:pt x="1889673" y="174602"/>
                    <a:pt x="1869558" y="194718"/>
                  </a:cubicBezTo>
                  <a:cubicBezTo>
                    <a:pt x="1849442" y="214833"/>
                    <a:pt x="1822160" y="226134"/>
                    <a:pt x="1793712" y="226134"/>
                  </a:cubicBezTo>
                  <a:lnTo>
                    <a:pt x="107262" y="226134"/>
                  </a:lnTo>
                  <a:cubicBezTo>
                    <a:pt x="78814" y="226134"/>
                    <a:pt x="51532" y="214833"/>
                    <a:pt x="31416" y="194718"/>
                  </a:cubicBezTo>
                  <a:cubicBezTo>
                    <a:pt x="11301" y="174602"/>
                    <a:pt x="0" y="147320"/>
                    <a:pt x="0" y="118872"/>
                  </a:cubicBezTo>
                  <a:lnTo>
                    <a:pt x="0" y="107262"/>
                  </a:lnTo>
                  <a:cubicBezTo>
                    <a:pt x="0" y="78814"/>
                    <a:pt x="11301" y="51532"/>
                    <a:pt x="31416" y="31416"/>
                  </a:cubicBezTo>
                  <a:cubicBezTo>
                    <a:pt x="51532" y="11301"/>
                    <a:pt x="78814" y="0"/>
                    <a:pt x="107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0974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45550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TESTNG.XML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88791" y="9210675"/>
            <a:ext cx="12260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Page 53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DA00AD-6A90-B00C-7B68-56C5B942A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159" y="1614455"/>
            <a:ext cx="13579465" cy="718246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7193" y="6466790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 | 2025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44429" y="-289533"/>
            <a:ext cx="4279961" cy="2037710"/>
          </a:xfrm>
          <a:custGeom>
            <a:avLst/>
            <a:gdLst/>
            <a:ahLst/>
            <a:cxnLst/>
            <a:rect l="l" t="t" r="r" b="b"/>
            <a:pathLst>
              <a:path w="4279961" h="2037710">
                <a:moveTo>
                  <a:pt x="0" y="0"/>
                </a:moveTo>
                <a:lnTo>
                  <a:pt x="4279962" y="0"/>
                </a:lnTo>
                <a:lnTo>
                  <a:pt x="4279962" y="2037710"/>
                </a:lnTo>
                <a:lnTo>
                  <a:pt x="0" y="203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061" b="-23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69481" y="2678487"/>
            <a:ext cx="9149038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7193" y="6533270"/>
            <a:ext cx="6818001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ONL3_SWD6_G3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05232" y="3833972"/>
            <a:ext cx="4977037" cy="4310166"/>
            <a:chOff x="0" y="0"/>
            <a:chExt cx="93855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8557" cy="812800"/>
            </a:xfrm>
            <a:custGeom>
              <a:avLst/>
              <a:gdLst/>
              <a:ahLst/>
              <a:cxnLst/>
              <a:rect l="l" t="t" r="r" b="b"/>
              <a:pathLst>
                <a:path w="938557" h="812800">
                  <a:moveTo>
                    <a:pt x="35777" y="0"/>
                  </a:moveTo>
                  <a:lnTo>
                    <a:pt x="902780" y="0"/>
                  </a:lnTo>
                  <a:cubicBezTo>
                    <a:pt x="912268" y="0"/>
                    <a:pt x="921368" y="3769"/>
                    <a:pt x="928078" y="10479"/>
                  </a:cubicBezTo>
                  <a:cubicBezTo>
                    <a:pt x="934788" y="17188"/>
                    <a:pt x="938557" y="26288"/>
                    <a:pt x="938557" y="35777"/>
                  </a:cubicBezTo>
                  <a:lnTo>
                    <a:pt x="938557" y="777023"/>
                  </a:lnTo>
                  <a:cubicBezTo>
                    <a:pt x="938557" y="786512"/>
                    <a:pt x="934788" y="795612"/>
                    <a:pt x="928078" y="802321"/>
                  </a:cubicBezTo>
                  <a:cubicBezTo>
                    <a:pt x="921368" y="809031"/>
                    <a:pt x="912268" y="812800"/>
                    <a:pt x="902780" y="812800"/>
                  </a:cubicBezTo>
                  <a:lnTo>
                    <a:pt x="35777" y="812800"/>
                  </a:lnTo>
                  <a:cubicBezTo>
                    <a:pt x="26288" y="812800"/>
                    <a:pt x="17188" y="809031"/>
                    <a:pt x="10479" y="802321"/>
                  </a:cubicBezTo>
                  <a:cubicBezTo>
                    <a:pt x="3769" y="795612"/>
                    <a:pt x="0" y="786512"/>
                    <a:pt x="0" y="777023"/>
                  </a:cubicBezTo>
                  <a:lnTo>
                    <a:pt x="0" y="35777"/>
                  </a:lnTo>
                  <a:cubicBezTo>
                    <a:pt x="0" y="26288"/>
                    <a:pt x="3769" y="17188"/>
                    <a:pt x="10479" y="10479"/>
                  </a:cubicBezTo>
                  <a:cubicBezTo>
                    <a:pt x="17188" y="3769"/>
                    <a:pt x="26288" y="0"/>
                    <a:pt x="35777" y="0"/>
                  </a:cubicBezTo>
                  <a:close/>
                </a:path>
              </a:pathLst>
            </a:custGeom>
            <a:blipFill>
              <a:blip r:embed="rId6"/>
              <a:stretch>
                <a:fillRect t="-7736" b="-7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35125" y="2021258"/>
            <a:ext cx="4617749" cy="75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96084" y="3767297"/>
            <a:ext cx="8586683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Software Testing Life Cycle.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Manual Testing(Exploratory Testing on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Website).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Data Base.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API Testing: using Postman on the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Exercise 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API.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Automation Testing: on the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website using Selenium with java.</a:t>
            </a: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  <a:p>
            <a:pPr algn="just">
              <a:lnSpc>
                <a:spcPts val="3835"/>
              </a:lnSpc>
              <a:spcBef>
                <a:spcPct val="0"/>
              </a:spcBef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F686BA-FA2A-9098-7566-8A3DE4B6DC60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E0A11B-6A1A-AA48-FC5C-70C5C2EAD840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503444" y="4621185"/>
            <a:ext cx="2303352" cy="2303352"/>
          </a:xfrm>
          <a:custGeom>
            <a:avLst/>
            <a:gdLst/>
            <a:ahLst/>
            <a:cxnLst/>
            <a:rect l="l" t="t" r="r" b="b"/>
            <a:pathLst>
              <a:path w="2303352" h="2303352">
                <a:moveTo>
                  <a:pt x="0" y="0"/>
                </a:moveTo>
                <a:lnTo>
                  <a:pt x="2303352" y="0"/>
                </a:lnTo>
                <a:lnTo>
                  <a:pt x="2303352" y="2303352"/>
                </a:lnTo>
                <a:lnTo>
                  <a:pt x="0" y="230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73114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7559396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TOOLS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DEADE7-B9A7-019C-A8FF-3FD339F79246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DC54F3-F5E9-009E-8E64-CDE3FDB21A46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6" name="Group 21">
                <a:extLst>
                  <a:ext uri="{FF2B5EF4-FFF2-40B4-BE49-F238E27FC236}">
                    <a16:creationId xmlns:a16="http://schemas.microsoft.com/office/drawing/2014/main" id="{6D320D46-D78E-2A12-90C0-44ECC788DF8A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8" name="Freeform 22">
                  <a:extLst>
                    <a:ext uri="{FF2B5EF4-FFF2-40B4-BE49-F238E27FC236}">
                      <a16:creationId xmlns:a16="http://schemas.microsoft.com/office/drawing/2014/main" id="{354BAB07-CD4C-F55C-86FA-0A54CF80B52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TextBox 23">
                  <a:extLst>
                    <a:ext uri="{FF2B5EF4-FFF2-40B4-BE49-F238E27FC236}">
                      <a16:creationId xmlns:a16="http://schemas.microsoft.com/office/drawing/2014/main" id="{D2499FE3-3F0B-F119-D854-965ACC93102C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737F9CF9-18A6-0984-8244-852C01CE53E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BD0B763A-430A-C6EA-D969-86E0872AC79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TEST ANALYSIS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5183321"/>
            <a:ext cx="7955801" cy="1946523"/>
            <a:chOff x="0" y="0"/>
            <a:chExt cx="2095355" cy="5126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5355" cy="512664"/>
            </a:xfrm>
            <a:custGeom>
              <a:avLst/>
              <a:gdLst/>
              <a:ahLst/>
              <a:cxnLst/>
              <a:rect l="l" t="t" r="r" b="b"/>
              <a:pathLst>
                <a:path w="2095355" h="512664">
                  <a:moveTo>
                    <a:pt x="27247" y="0"/>
                  </a:moveTo>
                  <a:lnTo>
                    <a:pt x="2068108" y="0"/>
                  </a:lnTo>
                  <a:cubicBezTo>
                    <a:pt x="2083156" y="0"/>
                    <a:pt x="2095355" y="12199"/>
                    <a:pt x="2095355" y="27247"/>
                  </a:cubicBezTo>
                  <a:lnTo>
                    <a:pt x="2095355" y="485417"/>
                  </a:lnTo>
                  <a:cubicBezTo>
                    <a:pt x="2095355" y="500465"/>
                    <a:pt x="2083156" y="512664"/>
                    <a:pt x="2068108" y="512664"/>
                  </a:cubicBezTo>
                  <a:lnTo>
                    <a:pt x="27247" y="512664"/>
                  </a:lnTo>
                  <a:cubicBezTo>
                    <a:pt x="12199" y="512664"/>
                    <a:pt x="0" y="500465"/>
                    <a:pt x="0" y="485417"/>
                  </a:cubicBezTo>
                  <a:lnTo>
                    <a:pt x="0" y="27247"/>
                  </a:lnTo>
                  <a:cubicBezTo>
                    <a:pt x="0" y="12199"/>
                    <a:pt x="12199" y="0"/>
                    <a:pt x="2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095355" cy="579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Analyzing the user story to identify testable features , and to define and prioritize associated test conditions , and dicsover ambiguous data.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3539" y="5613307"/>
            <a:ext cx="542402" cy="602797"/>
            <a:chOff x="0" y="0"/>
            <a:chExt cx="142855" cy="158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855" cy="158761"/>
            </a:xfrm>
            <a:custGeom>
              <a:avLst/>
              <a:gdLst/>
              <a:ahLst/>
              <a:cxnLst/>
              <a:rect l="l" t="t" r="r" b="b"/>
              <a:pathLst>
                <a:path w="142855" h="158761">
                  <a:moveTo>
                    <a:pt x="71427" y="0"/>
                  </a:moveTo>
                  <a:lnTo>
                    <a:pt x="71427" y="0"/>
                  </a:lnTo>
                  <a:cubicBezTo>
                    <a:pt x="90371" y="0"/>
                    <a:pt x="108539" y="7525"/>
                    <a:pt x="121934" y="20921"/>
                  </a:cubicBezTo>
                  <a:cubicBezTo>
                    <a:pt x="135330" y="34316"/>
                    <a:pt x="142855" y="52484"/>
                    <a:pt x="142855" y="71427"/>
                  </a:cubicBezTo>
                  <a:lnTo>
                    <a:pt x="142855" y="87334"/>
                  </a:lnTo>
                  <a:cubicBezTo>
                    <a:pt x="142855" y="106278"/>
                    <a:pt x="135330" y="124445"/>
                    <a:pt x="121934" y="137841"/>
                  </a:cubicBezTo>
                  <a:cubicBezTo>
                    <a:pt x="108539" y="151236"/>
                    <a:pt x="90371" y="158761"/>
                    <a:pt x="71427" y="158761"/>
                  </a:cubicBezTo>
                  <a:lnTo>
                    <a:pt x="71427" y="158761"/>
                  </a:lnTo>
                  <a:cubicBezTo>
                    <a:pt x="52484" y="158761"/>
                    <a:pt x="34316" y="151236"/>
                    <a:pt x="20921" y="137841"/>
                  </a:cubicBezTo>
                  <a:cubicBezTo>
                    <a:pt x="7525" y="124445"/>
                    <a:pt x="0" y="106278"/>
                    <a:pt x="0" y="87334"/>
                  </a:cubicBezTo>
                  <a:lnTo>
                    <a:pt x="0" y="71427"/>
                  </a:lnTo>
                  <a:cubicBezTo>
                    <a:pt x="0" y="52484"/>
                    <a:pt x="7525" y="34316"/>
                    <a:pt x="20921" y="20921"/>
                  </a:cubicBezTo>
                  <a:cubicBezTo>
                    <a:pt x="34316" y="7525"/>
                    <a:pt x="52484" y="0"/>
                    <a:pt x="71427" y="0"/>
                  </a:cubicBezTo>
                  <a:close/>
                </a:path>
              </a:pathLst>
            </a:custGeom>
            <a:solidFill>
              <a:srgbClr val="C4DCFF"/>
            </a:solidFill>
            <a:ln w="38100" cap="sq">
              <a:solidFill>
                <a:srgbClr val="7AB3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42855" cy="187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63539" y="5622606"/>
            <a:ext cx="542402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01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ABF68B-EE30-4A50-E4BB-4D824BDA45DB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64C00B-E138-0644-76EA-D836238BBF01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>
                <a:extLst>
                  <a:ext uri="{FF2B5EF4-FFF2-40B4-BE49-F238E27FC236}">
                    <a16:creationId xmlns:a16="http://schemas.microsoft.com/office/drawing/2014/main" id="{853EF7E6-1DC2-8A6B-836D-91148D067BDC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>
                  <a:extLst>
                    <a:ext uri="{FF2B5EF4-FFF2-40B4-BE49-F238E27FC236}">
                      <a16:creationId xmlns:a16="http://schemas.microsoft.com/office/drawing/2014/main" id="{F85A8143-A3E0-C8B6-3AE9-91287BAC08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>
                  <a:extLst>
                    <a:ext uri="{FF2B5EF4-FFF2-40B4-BE49-F238E27FC236}">
                      <a16:creationId xmlns:a16="http://schemas.microsoft.com/office/drawing/2014/main" id="{9BC79BDD-0189-BE5C-F669-6578CC361B5E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8251A1AE-9776-3079-BEFF-11762439B1F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8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4" name="AutoShape 25">
              <a:extLst>
                <a:ext uri="{FF2B5EF4-FFF2-40B4-BE49-F238E27FC236}">
                  <a16:creationId xmlns:a16="http://schemas.microsoft.com/office/drawing/2014/main" id="{80943A24-D166-D292-CDD6-67900C8D4F3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FEDC85-C447-3528-428F-FFBD5C233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466" y="3285122"/>
            <a:ext cx="4961404" cy="6785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394360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585698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758925" y="1604727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TEST CASES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1C1CA3-E308-1782-60B4-394E7E0BDAA2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09675B6-3825-FB02-60CB-FF0A07845F17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1" name="Group 21">
                <a:extLst>
                  <a:ext uri="{FF2B5EF4-FFF2-40B4-BE49-F238E27FC236}">
                    <a16:creationId xmlns:a16="http://schemas.microsoft.com/office/drawing/2014/main" id="{295E6018-A1C7-210C-4E5A-D2FA4627EA6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3" name="Freeform 22">
                  <a:extLst>
                    <a:ext uri="{FF2B5EF4-FFF2-40B4-BE49-F238E27FC236}">
                      <a16:creationId xmlns:a16="http://schemas.microsoft.com/office/drawing/2014/main" id="{26FA6C85-1E2B-1DCE-DF9E-7FB951964A2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TextBox 23">
                  <a:extLst>
                    <a:ext uri="{FF2B5EF4-FFF2-40B4-BE49-F238E27FC236}">
                      <a16:creationId xmlns:a16="http://schemas.microsoft.com/office/drawing/2014/main" id="{1C8A3695-7D9D-5E6D-1346-2F3385E1AD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2" name="TextBox 24">
                <a:extLst>
                  <a:ext uri="{FF2B5EF4-FFF2-40B4-BE49-F238E27FC236}">
                    <a16:creationId xmlns:a16="http://schemas.microsoft.com/office/drawing/2014/main" id="{FB2A1D8F-3B43-23CE-D77D-A39B2C6332B5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0" name="AutoShape 25">
              <a:extLst>
                <a:ext uri="{FF2B5EF4-FFF2-40B4-BE49-F238E27FC236}">
                  <a16:creationId xmlns:a16="http://schemas.microsoft.com/office/drawing/2014/main" id="{DBBEA8B5-B5ED-D364-B45F-5DFD0190C52A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34B3DD4-1B3F-41AA-1F94-56E6A2738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2933700"/>
            <a:ext cx="1664017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558918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750256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201115" y="3559828"/>
            <a:ext cx="5885770" cy="5885770"/>
          </a:xfrm>
          <a:custGeom>
            <a:avLst/>
            <a:gdLst/>
            <a:ahLst/>
            <a:cxnLst/>
            <a:rect l="l" t="t" r="r" b="b"/>
            <a:pathLst>
              <a:path w="5885770" h="5885770">
                <a:moveTo>
                  <a:pt x="0" y="0"/>
                </a:moveTo>
                <a:lnTo>
                  <a:pt x="5885770" y="0"/>
                </a:lnTo>
                <a:lnTo>
                  <a:pt x="5885770" y="5885770"/>
                </a:lnTo>
                <a:lnTo>
                  <a:pt x="0" y="588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758925" y="176928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BUG REPORT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ACBD7-FFE1-5728-CB72-D8B7C510684A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589B0-956F-3779-F7B7-9EF8023BDA24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>
                <a:extLst>
                  <a:ext uri="{FF2B5EF4-FFF2-40B4-BE49-F238E27FC236}">
                    <a16:creationId xmlns:a16="http://schemas.microsoft.com/office/drawing/2014/main" id="{13105F19-86DB-739D-0381-FEC44F51472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>
                  <a:extLst>
                    <a:ext uri="{FF2B5EF4-FFF2-40B4-BE49-F238E27FC236}">
                      <a16:creationId xmlns:a16="http://schemas.microsoft.com/office/drawing/2014/main" id="{B33627C4-BA5C-4116-EB94-7636DFB37C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>
                  <a:extLst>
                    <a:ext uri="{FF2B5EF4-FFF2-40B4-BE49-F238E27FC236}">
                      <a16:creationId xmlns:a16="http://schemas.microsoft.com/office/drawing/2014/main" id="{34FD336B-3F20-FDBA-ADDD-B585430A221C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2EE7300A-B381-4FEF-6DB5-B6C01B7C464A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C74DF68D-EC9E-B2C3-C18B-680D772477E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211" y="122561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BUG REPORT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E21CE5-122E-E31B-54AA-2FAA9F6B195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FAC99C-F8B1-C7A6-6EBE-0063D8E01FE2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F249C7B2-5A12-380C-971E-5E04B4000381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97B33B40-48EA-A36A-DB8A-E40334C226B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907A8AF5-27F1-5846-BD29-DB3C01C504F6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00B0D3DC-8BA5-B301-EDAC-71145ED35876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E5219988-B7B3-C811-8B4D-B71070DB113C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67DC2-8AC0-E894-E766-BC038433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40" y="2713775"/>
            <a:ext cx="17337920" cy="6087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391</Words>
  <Application>Microsoft Office PowerPoint</Application>
  <PresentationFormat>Custom</PresentationFormat>
  <Paragraphs>96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Calibri</vt:lpstr>
      <vt:lpstr>Aerospace bold</vt:lpstr>
      <vt:lpstr>Poppins Bold</vt:lpstr>
      <vt:lpstr>Sukar Bold</vt:lpstr>
      <vt:lpstr>Sukar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ALX3_SWD6_G1_NHA201</dc:title>
  <dc:creator>M. Elzebidy</dc:creator>
  <cp:lastModifiedBy>Afaf Abdelfattah</cp:lastModifiedBy>
  <cp:revision>4</cp:revision>
  <dcterms:created xsi:type="dcterms:W3CDTF">2006-08-16T00:00:00Z</dcterms:created>
  <dcterms:modified xsi:type="dcterms:W3CDTF">2025-12-07T00:52:19Z</dcterms:modified>
  <dc:identifier>DAG6d2xTZ00</dc:identifier>
</cp:coreProperties>
</file>